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56F75-FEAA-4446-8988-5B9C1FBCB333}" type="datetimeFigureOut">
              <a:rPr lang="en-GB" smtClean="0"/>
              <a:t>23/07/2021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80764-C810-427F-94BE-FB405E8DD174}" type="slidenum">
              <a:rPr lang="en-GB" smtClean="0"/>
              <a:t>‹#›</a:t>
            </a:fld>
            <a:endParaRPr lang="en-GB"/>
          </a:p>
        </p:txBody>
      </p:sp>
    </p:spTree>
    <p:extLst>
      <p:ext uri="{BB962C8B-B14F-4D97-AF65-F5344CB8AC3E}">
        <p14:creationId xmlns:p14="http://schemas.microsoft.com/office/powerpoint/2010/main" val="190317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skills needed in the business environment for the effective running of organizational operations. Writing is an essential skill in jobs. With practical writing skills, one can adequately pass the organizational information, hence promoting the organization's goals. Shelton (2020) mentioned that writing is the primary basis upon which one's work, learning, and intellect are judged. A good writer is rated good in communication as well as critical thinking skills. Writing makes it easy for a person to refine his ideas within the business and the other stakeholders.</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2</a:t>
            </a:fld>
            <a:endParaRPr lang="en-GB"/>
          </a:p>
        </p:txBody>
      </p:sp>
    </p:spTree>
    <p:extLst>
      <p:ext uri="{BB962C8B-B14F-4D97-AF65-F5344CB8AC3E}">
        <p14:creationId xmlns:p14="http://schemas.microsoft.com/office/powerpoint/2010/main" val="301963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Businesses have specific writing skills that are different from the writing skills in other fields. People have to show commitment to their writing skills to stay productive in the business. This implies that educating them on the need to improve on their weaknesses in writing is significant. Managers have witnessed several employees with weaknesses in business writing skills. In this presentation, the primary focus is educating the employees on the necessity of having practical writing skills. Different writing skills that are essential in business will be addressed.</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3</a:t>
            </a:fld>
            <a:endParaRPr lang="en-GB"/>
          </a:p>
        </p:txBody>
      </p:sp>
    </p:spTree>
    <p:extLst>
      <p:ext uri="{BB962C8B-B14F-4D97-AF65-F5344CB8AC3E}">
        <p14:creationId xmlns:p14="http://schemas.microsoft.com/office/powerpoint/2010/main" val="273852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four main types of business writing skills, instructional, informational, persuasive, and transactional. Instructional writing is necessary for equipping the readers' information essential for a new process at work. This type of writing includes completing tasks and, at times, solving problems. Instructional business writing is used in memos, user manuals, and product or design specifications (Slutsky &amp; </a:t>
            </a:r>
            <a:r>
              <a:rPr lang="en-GB" dirty="0" err="1"/>
              <a:t>Sardegna</a:t>
            </a:r>
            <a:r>
              <a:rPr lang="en-GB" dirty="0"/>
              <a:t>, 2018).  The informational type of writing is focused on making the readers gather the information they can use to make decisions in their organizations. Informational writing is commonly used in writing reports and meeting minutes.</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4</a:t>
            </a:fld>
            <a:endParaRPr lang="en-GB"/>
          </a:p>
        </p:txBody>
      </p:sp>
    </p:spTree>
    <p:extLst>
      <p:ext uri="{BB962C8B-B14F-4D97-AF65-F5344CB8AC3E}">
        <p14:creationId xmlns:p14="http://schemas.microsoft.com/office/powerpoint/2010/main" val="13026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Persuasive business writing is used for professionals' purposes and gets the readers to make a particular decision like purchasing goods and services. Persuasive business writing is needed in making adverts and press releases. Lastly, transactional writing is used by employees in business communications to share information. Through transactional business writing, one can get specific reactions from co-workers or even clients. Most employees achieve transactional writing using emails, direct messages, and invoices.</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5</a:t>
            </a:fld>
            <a:endParaRPr lang="en-GB"/>
          </a:p>
        </p:txBody>
      </p:sp>
    </p:spTree>
    <p:extLst>
      <p:ext uri="{BB962C8B-B14F-4D97-AF65-F5344CB8AC3E}">
        <p14:creationId xmlns:p14="http://schemas.microsoft.com/office/powerpoint/2010/main" val="395825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purposing to write in businesses, there is a need to understand the necessary writing skills, including; Clearly stating the purpose of writing. This implies that one will first know what they are writing and the reason for writing. The purpose of writing should be single rather than combining multiple ideas in the same document. Using and concise language means the writer will communicate ideas clearly to get the information with ease. Besides, knowing your audience will help one communicate to their understanding (Kassem, 2017). The vocabulary used should be easy to understand. Organizing the ideas thoughtfully will as well enable the message being passed to be clear and direct. Every person who will read the message will immediately understand its purpose.</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6</a:t>
            </a:fld>
            <a:endParaRPr lang="en-GB"/>
          </a:p>
        </p:txBody>
      </p:sp>
    </p:spTree>
    <p:extLst>
      <p:ext uri="{BB962C8B-B14F-4D97-AF65-F5344CB8AC3E}">
        <p14:creationId xmlns:p14="http://schemas.microsoft.com/office/powerpoint/2010/main" val="104418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business writing should use an active voice. When doing business writing, it is necessary to remember as it makes the subject matter stronger, more concise, and more accessible than when passive voice is used—stating facts rather than using opinions is a practical skill because it builds trust and credibility (</a:t>
            </a:r>
            <a:r>
              <a:rPr lang="en-GB" dirty="0" err="1"/>
              <a:t>Ranaut</a:t>
            </a:r>
            <a:r>
              <a:rPr lang="en-GB" dirty="0"/>
              <a:t>, 2018). This skill can be well shown by supporting the writing with data and statistics. The writing should display confidence in whatever a person is writing about. Proofreading the document before releasing it to the target people will eliminate errors (</a:t>
            </a:r>
            <a:r>
              <a:rPr lang="en-GB" dirty="0" err="1"/>
              <a:t>Ranaut</a:t>
            </a:r>
            <a:r>
              <a:rPr lang="en-GB" dirty="0"/>
              <a:t>, 2018). One needs to keep the writing free of errors.</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7</a:t>
            </a:fld>
            <a:endParaRPr lang="en-GB"/>
          </a:p>
        </p:txBody>
      </p:sp>
    </p:spTree>
    <p:extLst>
      <p:ext uri="{BB962C8B-B14F-4D97-AF65-F5344CB8AC3E}">
        <p14:creationId xmlns:p14="http://schemas.microsoft.com/office/powerpoint/2010/main" val="245790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Business writing is a form of writing used in communication with managers, stakeholders, and clients. Business writing is necessary for passing information and ideas regarding specific organizational issues. The main types of business writing that employees need to be conversant with include instructional, informational, persuasive, and transactional. The skills necessary for effective business writing include clearly stating the purpose, understanding the audience, using concise knowledge, displaying confidence in the writing, and eliminating errors that might interfere with the readers' understanding (Kassem, 2017).</a:t>
            </a:r>
          </a:p>
          <a:p>
            <a:endParaRPr lang="en-GB" dirty="0"/>
          </a:p>
        </p:txBody>
      </p:sp>
      <p:sp>
        <p:nvSpPr>
          <p:cNvPr id="4" name="Slide Number Placeholder 3"/>
          <p:cNvSpPr>
            <a:spLocks noGrp="1"/>
          </p:cNvSpPr>
          <p:nvPr>
            <p:ph type="sldNum" sz="quarter" idx="5"/>
          </p:nvPr>
        </p:nvSpPr>
        <p:spPr/>
        <p:txBody>
          <a:bodyPr/>
          <a:lstStyle/>
          <a:p>
            <a:fld id="{5F980764-C810-427F-94BE-FB405E8DD174}" type="slidenum">
              <a:rPr lang="en-GB" smtClean="0"/>
              <a:t>8</a:t>
            </a:fld>
            <a:endParaRPr lang="en-GB"/>
          </a:p>
        </p:txBody>
      </p:sp>
    </p:spTree>
    <p:extLst>
      <p:ext uri="{BB962C8B-B14F-4D97-AF65-F5344CB8AC3E}">
        <p14:creationId xmlns:p14="http://schemas.microsoft.com/office/powerpoint/2010/main" val="701885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B393AE76-DFA9-4348-945D-069B20814938}"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52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1BFFB-FC83-41A8-9929-E4312BAB02E4}" type="datetimeFigureOut">
              <a:rPr lang="en-GB" smtClean="0"/>
              <a:t>23/07/2021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174342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550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2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31641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47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6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21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03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321538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BFFB-FC83-41A8-9929-E4312BAB02E4}" type="datetimeFigureOut">
              <a:rPr lang="en-GB" smtClean="0"/>
              <a:t>23/07/2021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3AE76-DFA9-4348-945D-069B20814938}"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5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1BFFB-FC83-41A8-9929-E4312BAB02E4}" type="datetimeFigureOut">
              <a:rPr lang="en-GB" smtClean="0"/>
              <a:t>23/07/2021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358706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1BFFB-FC83-41A8-9929-E4312BAB02E4}" type="datetimeFigureOut">
              <a:rPr lang="en-GB" smtClean="0"/>
              <a:t>23/07/2021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93AE76-DFA9-4348-945D-069B20814938}"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6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1BFFB-FC83-41A8-9929-E4312BAB02E4}" type="datetimeFigureOut">
              <a:rPr lang="en-GB" smtClean="0"/>
              <a:t>23/07/2021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93AE76-DFA9-4348-945D-069B20814938}"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99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1BFFB-FC83-41A8-9929-E4312BAB02E4}" type="datetimeFigureOut">
              <a:rPr lang="en-GB" smtClean="0"/>
              <a:t>23/07/2021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190072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1BFFB-FC83-41A8-9929-E4312BAB02E4}" type="datetimeFigureOut">
              <a:rPr lang="en-GB" smtClean="0"/>
              <a:t>23/07/2021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3AE76-DFA9-4348-945D-069B20814938}"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91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1BFFB-FC83-41A8-9929-E4312BAB02E4}" type="datetimeFigureOut">
              <a:rPr lang="en-GB" smtClean="0"/>
              <a:t>23/07/2021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3AE76-DFA9-4348-945D-069B20814938}" type="slidenum">
              <a:rPr lang="en-GB" smtClean="0"/>
              <a:t>‹#›</a:t>
            </a:fld>
            <a:endParaRPr lang="en-GB"/>
          </a:p>
        </p:txBody>
      </p:sp>
    </p:spTree>
    <p:extLst>
      <p:ext uri="{BB962C8B-B14F-4D97-AF65-F5344CB8AC3E}">
        <p14:creationId xmlns:p14="http://schemas.microsoft.com/office/powerpoint/2010/main" val="170175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41BFFB-FC83-41A8-9929-E4312BAB02E4}" type="datetimeFigureOut">
              <a:rPr lang="en-GB" smtClean="0"/>
              <a:t>23/07/2021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93AE76-DFA9-4348-945D-069B20814938}" type="slidenum">
              <a:rPr lang="en-GB" smtClean="0"/>
              <a:t>‹#›</a:t>
            </a:fld>
            <a:endParaRPr lang="en-GB"/>
          </a:p>
        </p:txBody>
      </p:sp>
    </p:spTree>
    <p:extLst>
      <p:ext uri="{BB962C8B-B14F-4D97-AF65-F5344CB8AC3E}">
        <p14:creationId xmlns:p14="http://schemas.microsoft.com/office/powerpoint/2010/main" val="25314380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anagementtrainingnep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riterswrite.co.za/persuasive-writing-in-busines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8518-27CE-4713-84AC-F79B32E84E3D}"/>
              </a:ext>
            </a:extLst>
          </p:cNvPr>
          <p:cNvSpPr>
            <a:spLocks noGrp="1"/>
          </p:cNvSpPr>
          <p:nvPr>
            <p:ph type="ctrTitle"/>
          </p:nvPr>
        </p:nvSpPr>
        <p:spPr/>
        <p:txBody>
          <a:bodyPr/>
          <a:lstStyle/>
          <a:p>
            <a:r>
              <a:rPr lang="en-GB" sz="3600" b="1" dirty="0">
                <a:latin typeface="Times New Roman" panose="02020603050405020304" pitchFamily="18" charset="0"/>
                <a:cs typeface="Times New Roman" panose="02020603050405020304" pitchFamily="18" charset="0"/>
              </a:rPr>
              <a:t>Effective Business Writing Skills</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42350C7-EC43-4CAB-B100-FBC377360D96}"/>
              </a:ext>
            </a:extLst>
          </p:cNvPr>
          <p:cNvSpPr>
            <a:spLocks noGrp="1"/>
          </p:cNvSpPr>
          <p:nvPr>
            <p:ph type="subTitle" idx="1"/>
          </p:nvPr>
        </p:nvSpPr>
        <p:spPr/>
        <p:txBody>
          <a:bodyPr>
            <a:noAutofit/>
          </a:bodyPr>
          <a:lstStyle/>
          <a:p>
            <a:r>
              <a:rPr lang="en-GB" sz="2400" dirty="0"/>
              <a:t>Name</a:t>
            </a:r>
          </a:p>
          <a:p>
            <a:r>
              <a:rPr lang="en-GB" sz="2400" dirty="0"/>
              <a:t>Institution </a:t>
            </a:r>
          </a:p>
          <a:p>
            <a:r>
              <a:rPr lang="en-GB" sz="2400" dirty="0"/>
              <a:t>Date</a:t>
            </a:r>
          </a:p>
        </p:txBody>
      </p:sp>
    </p:spTree>
    <p:extLst>
      <p:ext uri="{BB962C8B-B14F-4D97-AF65-F5344CB8AC3E}">
        <p14:creationId xmlns:p14="http://schemas.microsoft.com/office/powerpoint/2010/main" val="233191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8D65-E051-41CD-9364-14E6EB78514F}"/>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Overview</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D58CA0-4703-461B-A9DE-4D9F72BC4C82}"/>
              </a:ext>
            </a:extLst>
          </p:cNvPr>
          <p:cNvSpPr>
            <a:spLocks noGrp="1"/>
          </p:cNvSpPr>
          <p:nvPr>
            <p:ph sz="half" idx="1"/>
          </p:nvPr>
        </p:nvSpPr>
        <p:spPr>
          <a:xfrm>
            <a:off x="497840" y="2387600"/>
            <a:ext cx="6847840" cy="3891280"/>
          </a:xfrm>
        </p:spPr>
        <p:txBody>
          <a:bodyPr>
            <a:normAutofit lnSpcReduction="10000"/>
          </a:bodyPr>
          <a:lstStyle/>
          <a:p>
            <a:r>
              <a:rPr lang="en-GB" sz="2000" dirty="0">
                <a:latin typeface="Times New Roman" panose="02020603050405020304" pitchFamily="18" charset="0"/>
                <a:cs typeface="Times New Roman" panose="02020603050405020304" pitchFamily="18" charset="0"/>
              </a:rPr>
              <a:t>There are many skills needed in the business environment for the effective running of organizational operations.</a:t>
            </a:r>
          </a:p>
          <a:p>
            <a:r>
              <a:rPr lang="en-GB" sz="2000" dirty="0">
                <a:latin typeface="Times New Roman" panose="02020603050405020304" pitchFamily="18" charset="0"/>
                <a:cs typeface="Times New Roman" panose="02020603050405020304" pitchFamily="18" charset="0"/>
              </a:rPr>
              <a:t>Writing is an essential skill in jobs.</a:t>
            </a:r>
          </a:p>
          <a:p>
            <a:r>
              <a:rPr lang="en-GB" sz="2000" dirty="0">
                <a:latin typeface="Times New Roman" panose="02020603050405020304" pitchFamily="18" charset="0"/>
                <a:cs typeface="Times New Roman" panose="02020603050405020304" pitchFamily="18" charset="0"/>
              </a:rPr>
              <a:t>Shelton (2020) mentioned that writing is the primary basis upon which one's work, learning, and intellect are judged. </a:t>
            </a:r>
          </a:p>
          <a:p>
            <a:r>
              <a:rPr lang="en-GB" sz="2000" dirty="0">
                <a:latin typeface="Times New Roman" panose="02020603050405020304" pitchFamily="18" charset="0"/>
                <a:cs typeface="Times New Roman" panose="02020603050405020304" pitchFamily="18" charset="0"/>
              </a:rPr>
              <a:t>A good writer is rated good in communication as well as critical thinking skills. </a:t>
            </a:r>
          </a:p>
          <a:p>
            <a:r>
              <a:rPr lang="en-GB" sz="2000" dirty="0">
                <a:latin typeface="Times New Roman" panose="02020603050405020304" pitchFamily="18" charset="0"/>
                <a:cs typeface="Times New Roman" panose="02020603050405020304" pitchFamily="18" charset="0"/>
              </a:rPr>
              <a:t>Writing makes it easy for a person to refine his ideas within the business and the other stakeholders.</a:t>
            </a:r>
          </a:p>
          <a:p>
            <a:r>
              <a:rPr lang="en-GB" sz="2000" dirty="0">
                <a:latin typeface="Times New Roman" panose="02020603050405020304" pitchFamily="18" charset="0"/>
                <a:cs typeface="Times New Roman" panose="02020603050405020304" pitchFamily="18" charset="0"/>
              </a:rPr>
              <a:t>Link for image; </a:t>
            </a:r>
            <a:r>
              <a:rPr lang="en-GB" sz="2000" dirty="0">
                <a:latin typeface="Times New Roman" panose="02020603050405020304" pitchFamily="18" charset="0"/>
                <a:cs typeface="Times New Roman" panose="02020603050405020304" pitchFamily="18" charset="0"/>
                <a:hlinkClick r:id="rId3"/>
              </a:rPr>
              <a:t>http://www.managementtrainingnepal.com/</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1026" name="Picture 2" descr="Management Training Nepal | Top Training organization in Nepal">
            <a:extLst>
              <a:ext uri="{FF2B5EF4-FFF2-40B4-BE49-F238E27FC236}">
                <a16:creationId xmlns:a16="http://schemas.microsoft.com/office/drawing/2014/main" id="{0BD71774-F6A8-44A1-AF0E-60371FFC6D1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45680" y="2560320"/>
            <a:ext cx="3952240" cy="314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5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C70E-117F-4868-9809-8FFA37DF2769}"/>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Continuation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1E4289-0D5C-4DBD-BEEB-636A6F3F49B5}"/>
              </a:ext>
            </a:extLst>
          </p:cNvPr>
          <p:cNvSpPr>
            <a:spLocks noGrp="1"/>
          </p:cNvSpPr>
          <p:nvPr>
            <p:ph idx="1"/>
          </p:nvPr>
        </p:nvSpPr>
        <p:spPr/>
        <p:txBody>
          <a:bodyPr>
            <a:normAutofit/>
          </a:bodyPr>
          <a:lstStyle/>
          <a:p>
            <a:r>
              <a:rPr lang="en-GB" sz="2000" dirty="0">
                <a:latin typeface="Times New Roman" panose="02020603050405020304" pitchFamily="18" charset="0"/>
                <a:cs typeface="Times New Roman" panose="02020603050405020304" pitchFamily="18" charset="0"/>
              </a:rPr>
              <a:t>Businesses have specific writing skills that are different from the writing skills in other fields. </a:t>
            </a:r>
          </a:p>
          <a:p>
            <a:r>
              <a:rPr lang="en-GB" sz="2000" dirty="0">
                <a:latin typeface="Times New Roman" panose="02020603050405020304" pitchFamily="18" charset="0"/>
                <a:cs typeface="Times New Roman" panose="02020603050405020304" pitchFamily="18" charset="0"/>
              </a:rPr>
              <a:t>People have to show commitment to their writing skills to stay productive in the business.</a:t>
            </a:r>
          </a:p>
          <a:p>
            <a:r>
              <a:rPr lang="en-GB" sz="2000" dirty="0">
                <a:latin typeface="Times New Roman" panose="02020603050405020304" pitchFamily="18" charset="0"/>
                <a:cs typeface="Times New Roman" panose="02020603050405020304" pitchFamily="18" charset="0"/>
              </a:rPr>
              <a:t>Managers have witnessed several employees with weaknesses in business writing skills.</a:t>
            </a:r>
          </a:p>
          <a:p>
            <a:r>
              <a:rPr lang="en-GB" sz="2000" dirty="0">
                <a:latin typeface="Times New Roman" panose="02020603050405020304" pitchFamily="18" charset="0"/>
                <a:cs typeface="Times New Roman" panose="02020603050405020304" pitchFamily="18" charset="0"/>
              </a:rPr>
              <a:t>In this presentation, the primary focus is educating the employees on the necessity of having practical writing skills.</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22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EA8F-1F9E-47B4-967E-AB3A762CD549}"/>
              </a:ext>
            </a:extLst>
          </p:cNvPr>
          <p:cNvSpPr>
            <a:spLocks noGrp="1"/>
          </p:cNvSpPr>
          <p:nvPr>
            <p:ph type="title"/>
          </p:nvPr>
        </p:nvSpPr>
        <p:spPr/>
        <p:txBody>
          <a:bodyPr>
            <a:normAutofit/>
          </a:bodyPr>
          <a:lstStyle/>
          <a:p>
            <a:r>
              <a:rPr lang="en-GB" sz="3600" b="1" dirty="0"/>
              <a:t>Type of Business Writing</a:t>
            </a:r>
            <a:br>
              <a:rPr lang="en-GB" sz="3600" b="1" dirty="0"/>
            </a:br>
            <a:endParaRPr lang="en-GB" sz="3600" b="1" dirty="0"/>
          </a:p>
        </p:txBody>
      </p:sp>
      <p:sp>
        <p:nvSpPr>
          <p:cNvPr id="3" name="Content Placeholder 2">
            <a:extLst>
              <a:ext uri="{FF2B5EF4-FFF2-40B4-BE49-F238E27FC236}">
                <a16:creationId xmlns:a16="http://schemas.microsoft.com/office/drawing/2014/main" id="{F4131682-C9DE-40CF-9AC0-D3D9CB904334}"/>
              </a:ext>
            </a:extLst>
          </p:cNvPr>
          <p:cNvSpPr>
            <a:spLocks noGrp="1"/>
          </p:cNvSpPr>
          <p:nvPr>
            <p:ph idx="1"/>
          </p:nvPr>
        </p:nvSpPr>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There are four main types of business writing skills, instructional, informational, persuasive, and transactional.</a:t>
            </a:r>
          </a:p>
          <a:p>
            <a:r>
              <a:rPr lang="en-GB" dirty="0">
                <a:latin typeface="Times New Roman" panose="02020603050405020304" pitchFamily="18" charset="0"/>
                <a:cs typeface="Times New Roman" panose="02020603050405020304" pitchFamily="18" charset="0"/>
              </a:rPr>
              <a:t>Instructional writing is necessary for equipping the readers' information essential for a new process at work (Slutsky &amp; </a:t>
            </a:r>
            <a:r>
              <a:rPr lang="en-GB" dirty="0" err="1">
                <a:latin typeface="Times New Roman" panose="02020603050405020304" pitchFamily="18" charset="0"/>
                <a:cs typeface="Times New Roman" panose="02020603050405020304" pitchFamily="18" charset="0"/>
              </a:rPr>
              <a:t>Sardegna</a:t>
            </a:r>
            <a:r>
              <a:rPr lang="en-GB" dirty="0">
                <a:latin typeface="Times New Roman" panose="02020603050405020304" pitchFamily="18" charset="0"/>
                <a:cs typeface="Times New Roman" panose="02020603050405020304" pitchFamily="18" charset="0"/>
              </a:rPr>
              <a:t>, 2018).</a:t>
            </a:r>
          </a:p>
          <a:p>
            <a:r>
              <a:rPr lang="en-GB" dirty="0">
                <a:latin typeface="Times New Roman" panose="02020603050405020304" pitchFamily="18" charset="0"/>
                <a:cs typeface="Times New Roman" panose="02020603050405020304" pitchFamily="18" charset="0"/>
              </a:rPr>
              <a:t>This type of writing includes completing tasks and, at times, solving problems. </a:t>
            </a:r>
          </a:p>
          <a:p>
            <a:r>
              <a:rPr lang="en-GB" dirty="0">
                <a:latin typeface="Times New Roman" panose="02020603050405020304" pitchFamily="18" charset="0"/>
                <a:cs typeface="Times New Roman" panose="02020603050405020304" pitchFamily="18" charset="0"/>
              </a:rPr>
              <a:t>The informational type of writing is focused on making the readers gather the information they can use to make decisions in their organizations. </a:t>
            </a:r>
          </a:p>
          <a:p>
            <a:r>
              <a:rPr lang="en-GB" dirty="0">
                <a:latin typeface="Times New Roman" panose="02020603050405020304" pitchFamily="18" charset="0"/>
                <a:cs typeface="Times New Roman" panose="02020603050405020304" pitchFamily="18" charset="0"/>
              </a:rPr>
              <a:t>Informational writing is commonly used in writing reports and meeting minutes.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09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3C23-86CD-4123-8DF3-6A36656294F4}"/>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Continuation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B9560C-4A8F-4F9E-AB44-E275F4B39FFC}"/>
              </a:ext>
            </a:extLst>
          </p:cNvPr>
          <p:cNvSpPr>
            <a:spLocks noGrp="1"/>
          </p:cNvSpPr>
          <p:nvPr>
            <p:ph sz="half" idx="1"/>
          </p:nvPr>
        </p:nvSpPr>
        <p:spPr>
          <a:xfrm>
            <a:off x="457200" y="2285999"/>
            <a:ext cx="8087360" cy="4175761"/>
          </a:xfrm>
        </p:spPr>
        <p:txBody>
          <a:bodyPr>
            <a:noAutofit/>
          </a:bodyPr>
          <a:lstStyle/>
          <a:p>
            <a:r>
              <a:rPr lang="en-GB" sz="2000" dirty="0">
                <a:latin typeface="Times New Roman" panose="02020603050405020304" pitchFamily="18" charset="0"/>
                <a:cs typeface="Times New Roman" panose="02020603050405020304" pitchFamily="18" charset="0"/>
              </a:rPr>
              <a:t>Persuasive business writing is used for professionals' purposes and gets the readers to make a particular decision like purchasing goods and services.</a:t>
            </a:r>
          </a:p>
          <a:p>
            <a:r>
              <a:rPr lang="en-GB" sz="2000" dirty="0">
                <a:latin typeface="Times New Roman" panose="02020603050405020304" pitchFamily="18" charset="0"/>
                <a:cs typeface="Times New Roman" panose="02020603050405020304" pitchFamily="18" charset="0"/>
              </a:rPr>
              <a:t>Persuasive business writing is needed in making adverts and press releases.</a:t>
            </a:r>
          </a:p>
          <a:p>
            <a:r>
              <a:rPr lang="en-GB" sz="2000" dirty="0">
                <a:latin typeface="Times New Roman" panose="02020603050405020304" pitchFamily="18" charset="0"/>
                <a:cs typeface="Times New Roman" panose="02020603050405020304" pitchFamily="18" charset="0"/>
              </a:rPr>
              <a:t>Lastly, transactional writing is used by employees in business communications to share information (Slutsky &amp; </a:t>
            </a:r>
            <a:r>
              <a:rPr lang="en-GB" sz="2000" dirty="0" err="1">
                <a:latin typeface="Times New Roman" panose="02020603050405020304" pitchFamily="18" charset="0"/>
                <a:cs typeface="Times New Roman" panose="02020603050405020304" pitchFamily="18" charset="0"/>
              </a:rPr>
              <a:t>Sardegna</a:t>
            </a:r>
            <a:r>
              <a:rPr lang="en-GB" sz="2000" dirty="0">
                <a:latin typeface="Times New Roman" panose="02020603050405020304" pitchFamily="18" charset="0"/>
                <a:cs typeface="Times New Roman" panose="02020603050405020304" pitchFamily="18" charset="0"/>
              </a:rPr>
              <a:t>, 2018).</a:t>
            </a:r>
          </a:p>
          <a:p>
            <a:r>
              <a:rPr lang="en-GB" sz="2000" dirty="0">
                <a:latin typeface="Times New Roman" panose="02020603050405020304" pitchFamily="18" charset="0"/>
                <a:cs typeface="Times New Roman" panose="02020603050405020304" pitchFamily="18" charset="0"/>
              </a:rPr>
              <a:t>Through transactional business writing, one can get specific reactions from co-workers or even clients. </a:t>
            </a:r>
          </a:p>
          <a:p>
            <a:r>
              <a:rPr lang="en-GB" sz="2000" dirty="0">
                <a:latin typeface="Times New Roman" panose="02020603050405020304" pitchFamily="18" charset="0"/>
                <a:cs typeface="Times New Roman" panose="02020603050405020304" pitchFamily="18" charset="0"/>
              </a:rPr>
              <a:t>Most employees achieve transactional writing using emails, direct messages, and invoices.</a:t>
            </a:r>
          </a:p>
          <a:p>
            <a:r>
              <a:rPr lang="en-GB" sz="2000" dirty="0">
                <a:latin typeface="Times New Roman" panose="02020603050405020304" pitchFamily="18" charset="0"/>
                <a:cs typeface="Times New Roman" panose="02020603050405020304" pitchFamily="18" charset="0"/>
              </a:rPr>
              <a:t>Link of image; </a:t>
            </a:r>
            <a:r>
              <a:rPr lang="en-GB" sz="2000" dirty="0">
                <a:latin typeface="Times New Roman" panose="02020603050405020304" pitchFamily="18" charset="0"/>
                <a:cs typeface="Times New Roman" panose="02020603050405020304" pitchFamily="18" charset="0"/>
                <a:hlinkClick r:id="rId3"/>
              </a:rPr>
              <a:t>https://www.writerswrite.co.za/persuasive-writing-in-business/</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p>
        </p:txBody>
      </p:sp>
      <p:pic>
        <p:nvPicPr>
          <p:cNvPr id="2050" name="Picture 2" descr="Everyday Persuasive Writing In Business | Writers Write">
            <a:extLst>
              <a:ext uri="{FF2B5EF4-FFF2-40B4-BE49-F238E27FC236}">
                <a16:creationId xmlns:a16="http://schemas.microsoft.com/office/drawing/2014/main" id="{161581DD-3A53-4645-8D64-DBDC442F958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544560" y="2560320"/>
            <a:ext cx="2936240" cy="331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8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5582-54C6-41CF-8486-B4AA48694319}"/>
              </a:ext>
            </a:extLst>
          </p:cNvPr>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Essential Business Writing Communication Skills</a:t>
            </a:r>
            <a:br>
              <a:rPr lang="en-GB" b="1" dirty="0">
                <a:latin typeface="Times New Roman" panose="02020603050405020304" pitchFamily="18" charset="0"/>
                <a:cs typeface="Times New Roman" panose="02020603050405020304" pitchFamily="18" charset="0"/>
              </a:rPr>
            </a:b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792F79-EEF4-442E-AD33-150B3BFC3231}"/>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If you are purposing to write in businesses, there is a need to understand the necessary writing skills, including;</a:t>
            </a:r>
          </a:p>
          <a:p>
            <a:pPr lvl="1"/>
            <a:r>
              <a:rPr lang="en-GB" dirty="0">
                <a:latin typeface="Times New Roman" panose="02020603050405020304" pitchFamily="18" charset="0"/>
                <a:cs typeface="Times New Roman" panose="02020603050405020304" pitchFamily="18" charset="0"/>
              </a:rPr>
              <a:t>Clearly state the purpose of writing.</a:t>
            </a:r>
          </a:p>
          <a:p>
            <a:pPr lvl="1"/>
            <a:r>
              <a:rPr lang="en-GB" dirty="0">
                <a:latin typeface="Times New Roman" panose="02020603050405020304" pitchFamily="18" charset="0"/>
                <a:cs typeface="Times New Roman" panose="02020603050405020304" pitchFamily="18" charset="0"/>
              </a:rPr>
              <a:t>Using and concise language (Slutsky &amp; </a:t>
            </a:r>
            <a:r>
              <a:rPr lang="en-GB" dirty="0" err="1">
                <a:latin typeface="Times New Roman" panose="02020603050405020304" pitchFamily="18" charset="0"/>
                <a:cs typeface="Times New Roman" panose="02020603050405020304" pitchFamily="18" charset="0"/>
              </a:rPr>
              <a:t>Sardegna</a:t>
            </a:r>
            <a:r>
              <a:rPr lang="en-GB" dirty="0">
                <a:latin typeface="Times New Roman" panose="02020603050405020304" pitchFamily="18" charset="0"/>
                <a:cs typeface="Times New Roman" panose="02020603050405020304" pitchFamily="18" charset="0"/>
              </a:rPr>
              <a:t>, 2018).</a:t>
            </a:r>
          </a:p>
          <a:p>
            <a:pPr lvl="1"/>
            <a:r>
              <a:rPr lang="en-GB" dirty="0">
                <a:latin typeface="Times New Roman" panose="02020603050405020304" pitchFamily="18" charset="0"/>
                <a:cs typeface="Times New Roman" panose="02020603050405020304" pitchFamily="18" charset="0"/>
              </a:rPr>
              <a:t>Knowing your audience.</a:t>
            </a:r>
          </a:p>
          <a:p>
            <a:pPr lvl="1"/>
            <a:r>
              <a:rPr lang="en-GB" dirty="0">
                <a:latin typeface="Times New Roman" panose="02020603050405020304" pitchFamily="18" charset="0"/>
                <a:cs typeface="Times New Roman" panose="02020603050405020304" pitchFamily="18" charset="0"/>
              </a:rPr>
              <a:t>Organizing the ideas thoughtfully.</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86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68A1-5B09-4621-B176-E908BDDE6CC2}"/>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Continuation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A4149D-7142-4022-98B3-2D65C8E44B3A}"/>
              </a:ext>
            </a:extLst>
          </p:cNvPr>
          <p:cNvSpPr>
            <a:spLocks noGrp="1"/>
          </p:cNvSpPr>
          <p:nvPr>
            <p:ph sz="half" idx="1"/>
          </p:nvPr>
        </p:nvSpPr>
        <p:spPr>
          <a:xfrm>
            <a:off x="1298448" y="2560320"/>
            <a:ext cx="5386832" cy="3657600"/>
          </a:xfrm>
        </p:spPr>
        <p:txBody>
          <a:bodyPr>
            <a:normAutofit fontScale="92500"/>
          </a:bodyPr>
          <a:lstStyle/>
          <a:p>
            <a:r>
              <a:rPr lang="en-GB" sz="2000" dirty="0">
                <a:latin typeface="Times New Roman" panose="02020603050405020304" pitchFamily="18" charset="0"/>
                <a:cs typeface="Times New Roman" panose="02020603050405020304" pitchFamily="18" charset="0"/>
              </a:rPr>
              <a:t>Good business writing should use an active voice.</a:t>
            </a:r>
          </a:p>
          <a:p>
            <a:r>
              <a:rPr lang="en-GB" sz="2000" dirty="0">
                <a:latin typeface="Times New Roman" panose="02020603050405020304" pitchFamily="18" charset="0"/>
                <a:cs typeface="Times New Roman" panose="02020603050405020304" pitchFamily="18" charset="0"/>
              </a:rPr>
              <a:t>Stating facts rather than using opinions (</a:t>
            </a:r>
            <a:r>
              <a:rPr lang="en-GB" sz="2000" dirty="0" err="1">
                <a:latin typeface="Times New Roman" panose="02020603050405020304" pitchFamily="18" charset="0"/>
                <a:cs typeface="Times New Roman" panose="02020603050405020304" pitchFamily="18" charset="0"/>
              </a:rPr>
              <a:t>Ranaut</a:t>
            </a:r>
            <a:r>
              <a:rPr lang="en-GB" sz="2000" dirty="0">
                <a:latin typeface="Times New Roman" panose="02020603050405020304" pitchFamily="18" charset="0"/>
                <a:cs typeface="Times New Roman" panose="02020603050405020304" pitchFamily="18" charset="0"/>
              </a:rPr>
              <a:t>, 2018).</a:t>
            </a:r>
          </a:p>
          <a:p>
            <a:r>
              <a:rPr lang="en-GB" sz="2000" dirty="0">
                <a:latin typeface="Times New Roman" panose="02020603050405020304" pitchFamily="18" charset="0"/>
                <a:cs typeface="Times New Roman" panose="02020603050405020304" pitchFamily="18" charset="0"/>
              </a:rPr>
              <a:t>The writing should display confidence in whatever a person is writing about.</a:t>
            </a:r>
          </a:p>
          <a:p>
            <a:r>
              <a:rPr lang="en-GB" sz="2000" dirty="0">
                <a:latin typeface="Times New Roman" panose="02020603050405020304" pitchFamily="18" charset="0"/>
                <a:cs typeface="Times New Roman" panose="02020603050405020304" pitchFamily="18" charset="0"/>
              </a:rPr>
              <a:t>One needs to keep the writing free of errors.</a:t>
            </a:r>
          </a:p>
          <a:p>
            <a:r>
              <a:rPr lang="en-GB" sz="2000" dirty="0">
                <a:latin typeface="Times New Roman" panose="02020603050405020304" pitchFamily="18" charset="0"/>
                <a:cs typeface="Times New Roman" panose="02020603050405020304" pitchFamily="18" charset="0"/>
              </a:rPr>
              <a:t>Image retrieved from; </a:t>
            </a:r>
            <a:r>
              <a:rPr lang="en-US" sz="2000" dirty="0">
                <a:latin typeface="Times New Roman" panose="02020603050405020304" pitchFamily="18" charset="0"/>
                <a:cs typeface="Times New Roman" panose="02020603050405020304" pitchFamily="18" charset="0"/>
              </a:rPr>
              <a:t>ravelmassive.com/events/2021/04/essential-business-writing-skills-earning-more-brand-collaborations</a:t>
            </a:r>
          </a:p>
          <a:p>
            <a:endParaRPr lang="en-US"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3074" name="Picture 2" descr="Essential Business Writing Skills for Earning More Brand Collaborations |  Travel Massive">
            <a:extLst>
              <a:ext uri="{FF2B5EF4-FFF2-40B4-BE49-F238E27FC236}">
                <a16:creationId xmlns:a16="http://schemas.microsoft.com/office/drawing/2014/main" id="{145D982B-127F-4521-B340-B8FB60AC7AA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62801" y="2560320"/>
            <a:ext cx="3870960" cy="315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4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9A42-14B2-41A6-8591-D453A4864811}"/>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Conclusion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C5DA6E-EA4D-4AA1-9A19-0B5BA39188BD}"/>
              </a:ext>
            </a:extLst>
          </p:cNvPr>
          <p:cNvSpPr>
            <a:spLocks noGrp="1"/>
          </p:cNvSpPr>
          <p:nvPr>
            <p:ph idx="1"/>
          </p:nvPr>
        </p:nvSpPr>
        <p:spPr>
          <a:xfrm>
            <a:off x="955040" y="2556932"/>
            <a:ext cx="9941557" cy="3318936"/>
          </a:xfrm>
        </p:spPr>
        <p:txBody>
          <a:bodyPr>
            <a:noAutofit/>
          </a:bodyPr>
          <a:lstStyle/>
          <a:p>
            <a:r>
              <a:rPr lang="en-GB" sz="2000" dirty="0">
                <a:latin typeface="Times New Roman" panose="02020603050405020304" pitchFamily="18" charset="0"/>
                <a:cs typeface="Times New Roman" panose="02020603050405020304" pitchFamily="18" charset="0"/>
              </a:rPr>
              <a:t>Business writing is a form of writing used in communication with managers, stakeholders, and clients. </a:t>
            </a:r>
          </a:p>
          <a:p>
            <a:r>
              <a:rPr lang="en-GB" sz="2000" dirty="0">
                <a:latin typeface="Times New Roman" panose="02020603050405020304" pitchFamily="18" charset="0"/>
                <a:cs typeface="Times New Roman" panose="02020603050405020304" pitchFamily="18" charset="0"/>
              </a:rPr>
              <a:t>Business writing is necessary for passing information and ideas regarding specific organizational issues (Kassem, 2017). </a:t>
            </a:r>
          </a:p>
          <a:p>
            <a:r>
              <a:rPr lang="en-GB" sz="2000" dirty="0">
                <a:latin typeface="Times New Roman" panose="02020603050405020304" pitchFamily="18" charset="0"/>
                <a:cs typeface="Times New Roman" panose="02020603050405020304" pitchFamily="18" charset="0"/>
              </a:rPr>
              <a:t>The main types of business writing that employees need to be conversant with include instructional, informational, persuasive, and transactional.</a:t>
            </a:r>
          </a:p>
          <a:p>
            <a:r>
              <a:rPr lang="en-GB" sz="2000" dirty="0">
                <a:latin typeface="Times New Roman" panose="02020603050405020304" pitchFamily="18" charset="0"/>
                <a:cs typeface="Times New Roman" panose="02020603050405020304" pitchFamily="18" charset="0"/>
              </a:rPr>
              <a:t>The skills necessary for effective business writing include clearly stating the purpose, understanding the audience, using concise knowledge, displaying confidence in the writing, and eliminating errors that might interfere with the readers' understanding (Kassem, 2017).</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14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F42B-B07A-4BA3-B97C-75C9F76E1538}"/>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References</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681F45-0D04-460C-8215-43EB8C8CEA3E}"/>
              </a:ext>
            </a:extLst>
          </p:cNvPr>
          <p:cNvSpPr>
            <a:spLocks noGrp="1"/>
          </p:cNvSpPr>
          <p:nvPr>
            <p:ph idx="1"/>
          </p:nvPr>
        </p:nvSpPr>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Kassem, M. A. M. (2017). Developing business writing skills and reducing writing anxiety of EFL learners through wikis. </a:t>
            </a:r>
            <a:r>
              <a:rPr lang="en-GB" sz="2000" i="1" dirty="0">
                <a:latin typeface="Times New Roman" panose="02020603050405020304" pitchFamily="18" charset="0"/>
                <a:cs typeface="Times New Roman" panose="02020603050405020304" pitchFamily="18" charset="0"/>
              </a:rPr>
              <a:t>English Language Teaching</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10</a:t>
            </a:r>
            <a:r>
              <a:rPr lang="en-GB" sz="2000" dirty="0">
                <a:latin typeface="Times New Roman" panose="02020603050405020304" pitchFamily="18" charset="0"/>
                <a:cs typeface="Times New Roman" panose="02020603050405020304" pitchFamily="18" charset="0"/>
              </a:rPr>
              <a:t>(3), 151-163.</a:t>
            </a:r>
          </a:p>
          <a:p>
            <a:pPr marL="0" indent="0">
              <a:buNone/>
            </a:pPr>
            <a:r>
              <a:rPr lang="en-GB" sz="2000" dirty="0" err="1">
                <a:latin typeface="Times New Roman" panose="02020603050405020304" pitchFamily="18" charset="0"/>
                <a:cs typeface="Times New Roman" panose="02020603050405020304" pitchFamily="18" charset="0"/>
              </a:rPr>
              <a:t>Ranaut</a:t>
            </a:r>
            <a:r>
              <a:rPr lang="en-GB" sz="2000" dirty="0">
                <a:latin typeface="Times New Roman" panose="02020603050405020304" pitchFamily="18" charset="0"/>
                <a:cs typeface="Times New Roman" panose="02020603050405020304" pitchFamily="18" charset="0"/>
              </a:rPr>
              <a:t>, B. (2018). Importance of good business writing skills. </a:t>
            </a:r>
            <a:r>
              <a:rPr lang="en-GB" sz="2000" i="1" dirty="0">
                <a:latin typeface="Times New Roman" panose="02020603050405020304" pitchFamily="18" charset="0"/>
                <a:cs typeface="Times New Roman" panose="02020603050405020304" pitchFamily="18" charset="0"/>
              </a:rPr>
              <a:t>International Journal of Language and Linguistics</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5</a:t>
            </a:r>
            <a:r>
              <a:rPr lang="en-GB" sz="2000" dirty="0">
                <a:latin typeface="Times New Roman" panose="02020603050405020304" pitchFamily="18" charset="0"/>
                <a:cs typeface="Times New Roman" panose="02020603050405020304" pitchFamily="18" charset="0"/>
              </a:rPr>
              <a:t>(2), 32-41.</a:t>
            </a:r>
          </a:p>
          <a:p>
            <a:pPr marL="0" indent="0">
              <a:buNone/>
            </a:pPr>
            <a:r>
              <a:rPr lang="en-GB" sz="2000" dirty="0">
                <a:latin typeface="Times New Roman" panose="02020603050405020304" pitchFamily="18" charset="0"/>
                <a:cs typeface="Times New Roman" panose="02020603050405020304" pitchFamily="18" charset="0"/>
              </a:rPr>
              <a:t>Shelton, C. (2020). Shifting out of neutral: </a:t>
            </a:r>
            <a:r>
              <a:rPr lang="en-GB" sz="2000" dirty="0" err="1">
                <a:latin typeface="Times New Roman" panose="02020603050405020304" pitchFamily="18" charset="0"/>
                <a:cs typeface="Times New Roman" panose="02020603050405020304" pitchFamily="18" charset="0"/>
              </a:rPr>
              <a:t>Centering</a:t>
            </a:r>
            <a:r>
              <a:rPr lang="en-GB" sz="2000" dirty="0">
                <a:latin typeface="Times New Roman" panose="02020603050405020304" pitchFamily="18" charset="0"/>
                <a:cs typeface="Times New Roman" panose="02020603050405020304" pitchFamily="18" charset="0"/>
              </a:rPr>
              <a:t> difference, bias, and social justice in a business writing course. </a:t>
            </a:r>
            <a:r>
              <a:rPr lang="en-GB" sz="2000" i="1" dirty="0">
                <a:latin typeface="Times New Roman" panose="02020603050405020304" pitchFamily="18" charset="0"/>
                <a:cs typeface="Times New Roman" panose="02020603050405020304" pitchFamily="18" charset="0"/>
              </a:rPr>
              <a:t>Technical Communication Quarterly</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29</a:t>
            </a:r>
            <a:r>
              <a:rPr lang="en-GB" sz="2000" dirty="0">
                <a:latin typeface="Times New Roman" panose="02020603050405020304" pitchFamily="18" charset="0"/>
                <a:cs typeface="Times New Roman" panose="02020603050405020304" pitchFamily="18" charset="0"/>
              </a:rPr>
              <a:t>(1), 18-32.</a:t>
            </a:r>
          </a:p>
          <a:p>
            <a:pPr marL="0" indent="0">
              <a:buNone/>
            </a:pPr>
            <a:r>
              <a:rPr lang="en-GB" sz="2000" dirty="0">
                <a:latin typeface="Times New Roman" panose="02020603050405020304" pitchFamily="18" charset="0"/>
                <a:cs typeface="Times New Roman" panose="02020603050405020304" pitchFamily="18" charset="0"/>
              </a:rPr>
              <a:t>Slutsky, J. M., &amp; </a:t>
            </a:r>
            <a:r>
              <a:rPr lang="en-GB" sz="2000" dirty="0" err="1">
                <a:latin typeface="Times New Roman" panose="02020603050405020304" pitchFamily="18" charset="0"/>
                <a:cs typeface="Times New Roman" panose="02020603050405020304" pitchFamily="18" charset="0"/>
              </a:rPr>
              <a:t>Sardegna</a:t>
            </a:r>
            <a:r>
              <a:rPr lang="en-GB" sz="2000" dirty="0">
                <a:latin typeface="Times New Roman" panose="02020603050405020304" pitchFamily="18" charset="0"/>
                <a:cs typeface="Times New Roman" panose="02020603050405020304" pitchFamily="18" charset="0"/>
              </a:rPr>
              <a:t>, V. G. (2018). Business Writing Strategies and Guidelines for Preparing Effective Memorandums. </a:t>
            </a:r>
            <a:r>
              <a:rPr lang="en-GB" sz="2000" i="1" dirty="0">
                <a:latin typeface="Times New Roman" panose="02020603050405020304" pitchFamily="18" charset="0"/>
                <a:cs typeface="Times New Roman" panose="02020603050405020304" pitchFamily="18" charset="0"/>
              </a:rPr>
              <a:t>Journal for Excellence in Business &amp; Education</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5</a:t>
            </a:r>
            <a:r>
              <a:rPr lang="en-GB" sz="2000" dirty="0">
                <a:latin typeface="Times New Roman" panose="02020603050405020304" pitchFamily="18" charset="0"/>
                <a:cs typeface="Times New Roman" panose="02020603050405020304" pitchFamily="18" charset="0"/>
              </a:rPr>
              <a:t>(1).</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864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TotalTime>
  <Words>1356</Words>
  <Application>Microsoft Office PowerPoint</Application>
  <PresentationFormat>Widescreen</PresentationFormat>
  <Paragraphs>68</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Effective Business Writing Skills </vt:lpstr>
      <vt:lpstr>Overview </vt:lpstr>
      <vt:lpstr>Continuation </vt:lpstr>
      <vt:lpstr>Type of Business Writing </vt:lpstr>
      <vt:lpstr>Continuation </vt:lpstr>
      <vt:lpstr>Essential Business Writing Communication Skills </vt:lpstr>
      <vt:lpstr>Continuation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Business Writing Skills</dc:title>
  <dc:creator>hp</dc:creator>
  <cp:lastModifiedBy>hp</cp:lastModifiedBy>
  <cp:revision>5</cp:revision>
  <dcterms:created xsi:type="dcterms:W3CDTF">2021-07-23T09:51:09Z</dcterms:created>
  <dcterms:modified xsi:type="dcterms:W3CDTF">2021-07-23T10:15:46Z</dcterms:modified>
</cp:coreProperties>
</file>